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68" r:id="rId3"/>
    <p:sldId id="295" r:id="rId4"/>
    <p:sldId id="301" r:id="rId5"/>
    <p:sldId id="300" r:id="rId6"/>
    <p:sldId id="282" r:id="rId7"/>
    <p:sldId id="296" r:id="rId8"/>
    <p:sldId id="297" r:id="rId9"/>
    <p:sldId id="264" r:id="rId10"/>
    <p:sldId id="260" r:id="rId11"/>
    <p:sldId id="302" r:id="rId12"/>
    <p:sldId id="271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63C"/>
    <a:srgbClr val="01AED8"/>
    <a:srgbClr val="006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>
        <p:scale>
          <a:sx n="86" d="100"/>
          <a:sy n="86" d="100"/>
        </p:scale>
        <p:origin x="13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477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MARKETING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reviews = Revenue (1-star = 5-9% increase; 5-stars on Google ads = 17% increase)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push your positive reviews on Google page 1, On Top sites like Google+ / Yelp / Yahoo, On your website, On social media (FB/TW), On 50+ local directories (e.g. CityGrid – yellowpages, citysearch, bing, kudzu….50+ sites)</a:t>
            </a:r>
          </a:p>
          <a:p>
            <a:pPr marL="285750" marR="0" lvl="0" indent="-20955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do this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Sites your business controls: your website, your blog, review site built by BirdEye, Facebook app, Twitter app ➔ Positive reviews are auto-posted  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party sites where BirdEye has signed syndication deals ➔CityGrid : 50+ sites in this network; 140M users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Sites which mandate that “users directly post reviews and no one can post on behalf of users” (Yelp / Google+ / Angie’s List) ➔ SHARE reviews OR Send users directly to Yelp to get reviews… </a:t>
            </a:r>
          </a:p>
          <a:p>
            <a:pPr marL="285750" marR="0" lvl="0" indent="-20955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AGGREGATION IS NOT CONNECTED TO SYNDICATION?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review 5-star comes in on BirdEye platform: Where can we send it?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Sites your business controls : YES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- 3</a:t>
            </a:r>
            <a:r>
              <a:rPr lang="en-US" sz="1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party sites where we have syndication deals : YES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Share on sites that mandates users to directly write reviews : SHARE : YES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review 5-star comes in via YELP aggregation: Where can we send it?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Sites your business controls : YES (CROSS POSTING)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- 3</a:t>
            </a:r>
            <a:r>
              <a:rPr lang="en-US" sz="1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party sites where we have syndication deals : NO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Share on sites that mandates users to directly write reviews : SHARE : NO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1" y="0"/>
            <a:ext cx="9144000" cy="48934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0" y="4644091"/>
            <a:ext cx="9144000" cy="94154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Reputation Management</a:t>
            </a: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2215" y="620062"/>
            <a:ext cx="6199570" cy="341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76691" y="3355755"/>
            <a:ext cx="417251" cy="26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07A82-B91C-49EE-8451-F9DC52B75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009" y="1669002"/>
            <a:ext cx="1416368" cy="1416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AC123E-18EE-42D3-9E64-B2D77578B304}"/>
              </a:ext>
            </a:extLst>
          </p:cNvPr>
          <p:cNvSpPr txBox="1"/>
          <p:nvPr/>
        </p:nvSpPr>
        <p:spPr>
          <a:xfrm>
            <a:off x="4190262" y="3129754"/>
            <a:ext cx="1012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Powered by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98042-F142-4763-A721-DF453D84F1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7121" y="5942377"/>
            <a:ext cx="4098333" cy="90255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65715"/>
            <a:ext cx="9144000" cy="5349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1473" b="1472"/>
          <a:stretch/>
        </p:blipFill>
        <p:spPr>
          <a:xfrm>
            <a:off x="1066800" y="1295400"/>
            <a:ext cx="7003740" cy="454609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228600" y="141962"/>
            <a:ext cx="859155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400" dirty="0">
                <a:solidFill>
                  <a:srgbClr val="88B63C"/>
                </a:solidFill>
                <a:latin typeface="Proxima Nova"/>
                <a:ea typeface="Calibri"/>
                <a:cs typeface="Calibri"/>
                <a:sym typeface="Calibri"/>
              </a:rPr>
              <a:t>WE INTERGRATE A REVIEW API ON YOUR Website! </a:t>
            </a:r>
            <a:r>
              <a:rPr lang="en-US" sz="1800" dirty="0">
                <a:solidFill>
                  <a:srgbClr val="88B63C"/>
                </a:solidFill>
                <a:latin typeface="Proxima Nova"/>
                <a:ea typeface="Calibri"/>
                <a:cs typeface="Calibri"/>
                <a:sym typeface="Calibri"/>
              </a:rPr>
              <a:t>Amplifying Your Reputation On Google - Will Increase Google SEO Traffic &amp; Conversion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15C18-2F2E-4339-B192-A1FA245E9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76" y="6368055"/>
            <a:ext cx="399969" cy="39996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83" y="1390041"/>
            <a:ext cx="7037451" cy="4297680"/>
          </a:xfrm>
          <a:prstGeom prst="rect">
            <a:avLst/>
          </a:prstGeom>
        </p:spPr>
      </p:pic>
      <p:pic>
        <p:nvPicPr>
          <p:cNvPr id="7" name="Shape 14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052"/>
            <a:ext cx="9144000" cy="525475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0" y="128392"/>
            <a:ext cx="9144000" cy="898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400" dirty="0">
                <a:solidFill>
                  <a:srgbClr val="88B63C"/>
                </a:solidFill>
                <a:latin typeface="Proxima Nova"/>
                <a:ea typeface="Proxima Nova"/>
                <a:cs typeface="Proxima Nova"/>
                <a:sym typeface="Proxima Nova"/>
              </a:rPr>
              <a:t>The Goal Is To Get More Revenue For You By</a:t>
            </a:r>
          </a:p>
          <a:p>
            <a:pPr lvl="0" algn="ctr">
              <a:buSzPct val="25000"/>
            </a:pPr>
            <a:r>
              <a:rPr lang="en-US" sz="2400" dirty="0">
                <a:solidFill>
                  <a:srgbClr val="88B63C"/>
                </a:solidFill>
                <a:latin typeface="Proxima Nova"/>
                <a:ea typeface="Proxima Nova"/>
                <a:cs typeface="Proxima Nova"/>
                <a:sym typeface="Proxima Nova"/>
              </a:rPr>
              <a:t>Increasing Your Online Reviews Throughout The Web</a:t>
            </a:r>
          </a:p>
          <a:p>
            <a:pPr lvl="0" algn="ctr">
              <a:buSzPct val="25000"/>
            </a:pPr>
            <a:endParaRPr lang="en-US" sz="2400" dirty="0">
              <a:solidFill>
                <a:srgbClr val="01AED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F6C0B-F959-4004-A709-FD7CC2811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76" y="6368055"/>
            <a:ext cx="399969" cy="3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00774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5999" r="-5999"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Shape 228"/>
          <p:cNvGrpSpPr/>
          <p:nvPr/>
        </p:nvGrpSpPr>
        <p:grpSpPr>
          <a:xfrm>
            <a:off x="457199" y="447675"/>
            <a:ext cx="4141433" cy="3124251"/>
            <a:chOff x="495300" y="156743"/>
            <a:chExt cx="3886200" cy="3124251"/>
          </a:xfrm>
        </p:grpSpPr>
        <p:sp>
          <p:nvSpPr>
            <p:cNvPr id="229" name="Shape 229"/>
            <p:cNvSpPr txBox="1"/>
            <p:nvPr/>
          </p:nvSpPr>
          <p:spPr>
            <a:xfrm>
              <a:off x="495300" y="1454595"/>
              <a:ext cx="3886200" cy="1826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lt1"/>
                </a:buClr>
                <a:buSzPct val="25000"/>
                <a:buFont typeface="Proxima Nova"/>
                <a:buNone/>
              </a:pPr>
              <a:r>
                <a:rPr lang="en-US" sz="1800" b="0" i="0" u="none" strike="noStrike" cap="none" baseline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Positive reputation equals revenue.</a:t>
              </a:r>
            </a:p>
            <a:p>
              <a:pPr marL="0" marR="0" lvl="0" indent="0" algn="l" rtl="0">
                <a:spcBef>
                  <a:spcPts val="0"/>
                </a:spcBef>
                <a:buClr>
                  <a:schemeClr val="lt1"/>
                </a:buClr>
                <a:buFont typeface="PT Sans"/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marL="0" marR="0" lvl="0" indent="0" algn="l" rtl="0">
                <a:spcBef>
                  <a:spcPts val="0"/>
                </a:spcBef>
                <a:buClr>
                  <a:schemeClr val="lt1"/>
                </a:buClr>
                <a:buSzPct val="25000"/>
                <a:buFont typeface="Proxima Nova"/>
                <a:buNone/>
              </a:pPr>
              <a:r>
                <a:rPr lang="en-US" sz="1800" b="0" i="0" u="none" strike="noStrike" cap="none" baseline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Get a 5-9% increase in revenue with</a:t>
              </a:r>
            </a:p>
            <a:p>
              <a:pPr marL="0" marR="0" lvl="0" indent="0" algn="l" rtl="0">
                <a:spcBef>
                  <a:spcPts val="0"/>
                </a:spcBef>
                <a:buClr>
                  <a:schemeClr val="lt1"/>
                </a:buClr>
                <a:buSzPct val="25000"/>
                <a:buFont typeface="Proxima Nova"/>
                <a:buNone/>
              </a:pPr>
              <a:r>
                <a:rPr lang="en-US" sz="1800" b="0" i="0" u="none" strike="noStrike" cap="none" baseline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1-star improvement in rating. Be found on Google organic search with positive reputation.</a:t>
              </a:r>
            </a:p>
            <a:p>
              <a:pPr marL="0" marR="0" lvl="0" indent="0" algn="l" rtl="0">
                <a:spcBef>
                  <a:spcPts val="0"/>
                </a:spcBef>
                <a:buClr>
                  <a:schemeClr val="lt1"/>
                </a:buClr>
                <a:buFont typeface="PT Sans"/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495300" y="156743"/>
              <a:ext cx="3886200" cy="554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2500"/>
                </a:lnSpc>
                <a:spcBef>
                  <a:spcPts val="0"/>
                </a:spcBef>
                <a:buSzPct val="25000"/>
                <a:buNone/>
              </a:pPr>
              <a:r>
                <a:rPr lang="en-US" sz="3200" b="0" i="0" u="none" strike="noStrike" cap="none" baseline="0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Increase Your</a:t>
              </a:r>
              <a:r>
                <a:rPr lang="en-US" sz="3200" b="0" i="0" u="none" strike="noStrike" cap="none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</a:t>
              </a:r>
              <a:r>
                <a:rPr lang="en-US" sz="3200" b="0" i="0" u="none" strike="noStrike" cap="none" baseline="0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ROI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A4183C5-B97F-4260-AAE2-3D1C265E6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76" y="6368055"/>
            <a:ext cx="399969" cy="39996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Shape 190"/>
          <p:cNvGrpSpPr/>
          <p:nvPr/>
        </p:nvGrpSpPr>
        <p:grpSpPr>
          <a:xfrm>
            <a:off x="495300" y="766343"/>
            <a:ext cx="7962899" cy="1748152"/>
            <a:chOff x="495300" y="766343"/>
            <a:chExt cx="7962899" cy="1748152"/>
          </a:xfrm>
        </p:grpSpPr>
        <p:sp>
          <p:nvSpPr>
            <p:cNvPr id="191" name="Shape 191"/>
            <p:cNvSpPr txBox="1"/>
            <p:nvPr/>
          </p:nvSpPr>
          <p:spPr>
            <a:xfrm>
              <a:off x="495300" y="1454595"/>
              <a:ext cx="7962899" cy="1059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lt1"/>
                </a:buClr>
                <a:buSzPct val="25000"/>
                <a:buFont typeface="Proxima Nova"/>
                <a:buNone/>
              </a:pPr>
              <a:r>
                <a:rPr lang="en-US" b="0" i="0" u="none" strike="noStrike" cap="none" baseline="0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We aggregate reviews from all of the top sites so you can easily monitor what </a:t>
              </a:r>
              <a:r>
                <a:rPr lang="en-US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customers</a:t>
              </a:r>
              <a:r>
                <a:rPr lang="en-US" b="0" i="0" u="none" strike="noStrike" cap="none" baseline="0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are saying about your clients – in real-time!</a:t>
              </a:r>
            </a:p>
            <a:p>
              <a:pPr marL="0" marR="0" lvl="0" indent="0" algn="l" rtl="0">
                <a:spcBef>
                  <a:spcPts val="0"/>
                </a:spcBef>
                <a:buClr>
                  <a:schemeClr val="lt1"/>
                </a:buClr>
                <a:buSzPct val="25000"/>
                <a:buFont typeface="Proxima Nova"/>
                <a:buNone/>
              </a:pPr>
              <a:endParaRPr lang="en-US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lvl="0">
                <a:buClr>
                  <a:schemeClr val="lt1"/>
                </a:buClr>
                <a:buSzPct val="25000"/>
              </a:pPr>
              <a:r>
                <a:rPr lang="en-US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CUSTOMER SURVEYS</a:t>
              </a:r>
            </a:p>
            <a:p>
              <a:pPr lvl="0">
                <a:buClr>
                  <a:schemeClr val="lt1"/>
                </a:buClr>
                <a:buSzPct val="25000"/>
              </a:pPr>
              <a:r>
                <a:rPr lang="en-US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We create engaging surveys that are sent through phone text messaging and email to your customers. This is a proactive approach to gather your best reviews and catch unhappy customers before they damage your reputation online</a:t>
              </a:r>
            </a:p>
            <a:p>
              <a:pPr lvl="0">
                <a:buClr>
                  <a:schemeClr val="lt1"/>
                </a:buClr>
                <a:buSzPct val="25000"/>
              </a:pPr>
              <a:endParaRPr lang="en-US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lvl="0">
                <a:buClr>
                  <a:schemeClr val="lt1"/>
                </a:buClr>
                <a:buSzPct val="25000"/>
              </a:pPr>
              <a:r>
                <a:rPr lang="en-US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REVIEW SITE</a:t>
              </a:r>
            </a:p>
            <a:p>
              <a:pPr lvl="0">
                <a:buClr>
                  <a:schemeClr val="lt1"/>
                </a:buClr>
                <a:buSzPct val="25000"/>
              </a:pPr>
              <a:r>
                <a:rPr lang="en-US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We create a microsite that also serves as a good SEO tool for quality backlinks to your main website. This displays your best reviews</a:t>
              </a:r>
            </a:p>
            <a:p>
              <a:pPr lvl="0">
                <a:buClr>
                  <a:schemeClr val="lt1"/>
                </a:buClr>
                <a:buSzPct val="25000"/>
              </a:pPr>
              <a:endParaRPr lang="en-US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lvl="0">
                <a:buClr>
                  <a:schemeClr val="lt1"/>
                </a:buClr>
                <a:buSzPct val="25000"/>
              </a:pPr>
              <a:r>
                <a:rPr lang="en-US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REVIEW MONITORING</a:t>
              </a:r>
            </a:p>
            <a:p>
              <a:pPr lvl="0">
                <a:buClr>
                  <a:schemeClr val="lt1"/>
                </a:buClr>
                <a:buSzPct val="25000"/>
              </a:pPr>
              <a:r>
                <a:rPr lang="en-US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Never miss a word with real-time notifications of new customer feedback</a:t>
              </a:r>
            </a:p>
            <a:p>
              <a:pPr lvl="0">
                <a:buClr>
                  <a:schemeClr val="lt1"/>
                </a:buClr>
                <a:buSzPct val="25000"/>
              </a:pPr>
              <a:endParaRPr lang="en-US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lvl="0">
                <a:buClr>
                  <a:schemeClr val="lt1"/>
                </a:buClr>
                <a:buSzPct val="25000"/>
              </a:pPr>
              <a:r>
                <a:rPr lang="en-US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REVIEW MANAGEMENT</a:t>
              </a:r>
            </a:p>
            <a:p>
              <a:pPr lvl="0">
                <a:buClr>
                  <a:schemeClr val="lt1"/>
                </a:buClr>
                <a:buSzPct val="25000"/>
              </a:pPr>
              <a:r>
                <a:rPr lang="en-US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We monitor and respond to all your reviews from all your social sites</a:t>
              </a:r>
            </a:p>
            <a:p>
              <a:pPr lvl="0">
                <a:buClr>
                  <a:schemeClr val="lt1"/>
                </a:buClr>
                <a:buSzPct val="25000"/>
              </a:pPr>
              <a:endParaRPr lang="en-US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lvl="0">
                <a:buClr>
                  <a:schemeClr val="lt1"/>
                </a:buClr>
                <a:buSzPct val="25000"/>
              </a:pPr>
              <a:r>
                <a:rPr lang="en-US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REVIEW MARKETING</a:t>
              </a:r>
            </a:p>
            <a:p>
              <a:pPr lvl="0">
                <a:buClr>
                  <a:schemeClr val="lt1"/>
                </a:buClr>
                <a:buSzPct val="25000"/>
              </a:pPr>
              <a:r>
                <a:rPr lang="en-US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Amplify customer voices and let your online reputation promote itself. We push your best reviews out to your social platforms and integrate your reviews onto your website through an API.</a:t>
              </a:r>
              <a:endParaRPr lang="en-US" b="0" i="0" u="none" strike="noStrike" cap="none" baseline="0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495300" y="766343"/>
              <a:ext cx="6387300" cy="548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8571"/>
                </a:lnSpc>
                <a:spcBef>
                  <a:spcPts val="0"/>
                </a:spcBef>
                <a:buSzPct val="25000"/>
                <a:buNone/>
              </a:pPr>
              <a:r>
                <a:rPr lang="en-US" sz="2800" b="0" i="0" u="none" strike="noStrike" cap="none" baseline="0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1. Review Management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35925F6-E6AC-4398-B32A-76AC53FDB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76" y="6368055"/>
            <a:ext cx="399969" cy="39996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50" y="1327410"/>
            <a:ext cx="7187184" cy="4389120"/>
          </a:xfrm>
          <a:prstGeom prst="rect">
            <a:avLst/>
          </a:prstGeom>
        </p:spPr>
      </p:pic>
      <p:pic>
        <p:nvPicPr>
          <p:cNvPr id="7" name="Shape 14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052"/>
            <a:ext cx="9144000" cy="525475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0" y="128392"/>
            <a:ext cx="9144000" cy="898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400" dirty="0">
                <a:solidFill>
                  <a:srgbClr val="88B63C"/>
                </a:solidFill>
                <a:latin typeface="Proxima Nova"/>
                <a:ea typeface="Proxima Nova"/>
                <a:cs typeface="Proxima Nova"/>
                <a:sym typeface="Proxima Nova"/>
              </a:rPr>
              <a:t>CUSTOMER SURVEYS: </a:t>
            </a:r>
            <a:r>
              <a:rPr lang="en-US" sz="2000" dirty="0">
                <a:solidFill>
                  <a:srgbClr val="88B63C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Identify If Someone Is Going to Write A Positive Or Negative Review Before Sending Them To A Top Review Site</a:t>
            </a:r>
          </a:p>
          <a:p>
            <a:pPr lvl="0" algn="ctr">
              <a:buSzPct val="25000"/>
            </a:pPr>
            <a:endParaRPr lang="en-US" sz="2400" dirty="0">
              <a:solidFill>
                <a:srgbClr val="01AED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ECA311-F839-4CE9-A47D-FFBE6B09E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76" y="6368055"/>
            <a:ext cx="399969" cy="3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44895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24" y="1314884"/>
            <a:ext cx="7187184" cy="4389120"/>
          </a:xfrm>
          <a:prstGeom prst="rect">
            <a:avLst/>
          </a:prstGeom>
        </p:spPr>
      </p:pic>
      <p:pic>
        <p:nvPicPr>
          <p:cNvPr id="7" name="Shape 14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052"/>
            <a:ext cx="9144000" cy="525475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0" y="128392"/>
            <a:ext cx="9144000" cy="898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400" dirty="0">
                <a:solidFill>
                  <a:srgbClr val="88B63C"/>
                </a:solidFill>
                <a:latin typeface="Proxima Nova"/>
                <a:ea typeface="Proxima Nova"/>
                <a:cs typeface="Proxima Nova"/>
                <a:sym typeface="Proxima Nova"/>
              </a:rPr>
              <a:t>Happy Customers Will Be Sent To Top Review Sites</a:t>
            </a:r>
          </a:p>
          <a:p>
            <a:pPr lvl="0" algn="ctr">
              <a:buSzPct val="25000"/>
            </a:pPr>
            <a:endParaRPr lang="en-US" sz="2400" dirty="0">
              <a:solidFill>
                <a:srgbClr val="01AED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AA399-BB7C-4DFB-BD9D-F71AC66CC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76" y="6368055"/>
            <a:ext cx="399969" cy="3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27544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51" y="1302358"/>
            <a:ext cx="7187184" cy="4389120"/>
          </a:xfrm>
          <a:prstGeom prst="rect">
            <a:avLst/>
          </a:prstGeom>
        </p:spPr>
      </p:pic>
      <p:pic>
        <p:nvPicPr>
          <p:cNvPr id="7" name="Shape 14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052"/>
            <a:ext cx="9144000" cy="525475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0" y="128392"/>
            <a:ext cx="9144000" cy="898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400" dirty="0">
                <a:solidFill>
                  <a:srgbClr val="88B63C"/>
                </a:solidFill>
                <a:latin typeface="Proxima Nova"/>
                <a:ea typeface="Proxima Nova"/>
                <a:cs typeface="Proxima Nova"/>
                <a:sym typeface="Proxima Nova"/>
              </a:rPr>
              <a:t>Unhappy Customers Will Be Sent To A Private Feedback Area</a:t>
            </a:r>
          </a:p>
          <a:p>
            <a:pPr lvl="0" algn="ctr">
              <a:buSzPct val="25000"/>
            </a:pPr>
            <a:endParaRPr lang="en-US" sz="2400" dirty="0">
              <a:solidFill>
                <a:srgbClr val="01AED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7E09D9-8814-4CDE-BFF1-E8636CFE1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76" y="6368055"/>
            <a:ext cx="399969" cy="3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99085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556" y="1410745"/>
            <a:ext cx="7034784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Shape 122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304"/>
            <a:ext cx="9144000" cy="525475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228600" y="141962"/>
            <a:ext cx="859155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400" dirty="0">
                <a:solidFill>
                  <a:srgbClr val="88B63C"/>
                </a:solidFill>
                <a:latin typeface="Proxima Nova"/>
                <a:ea typeface="Calibri"/>
                <a:cs typeface="Calibri"/>
                <a:sym typeface="Calibri"/>
              </a:rPr>
              <a:t>REVIEW SITE: We Will Create a Custom Review Site which</a:t>
            </a:r>
          </a:p>
          <a:p>
            <a:pPr lvl="0" algn="ctr">
              <a:buSzPct val="25000"/>
            </a:pPr>
            <a:r>
              <a:rPr lang="en-US" sz="2400" dirty="0">
                <a:solidFill>
                  <a:srgbClr val="88B63C"/>
                </a:solidFill>
                <a:latin typeface="Proxima Nova"/>
                <a:ea typeface="Calibri"/>
                <a:cs typeface="Calibri"/>
                <a:sym typeface="Calibri"/>
              </a:rPr>
              <a:t>Will Increase SEO Exposure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2D26B5-70A7-4D9F-80D9-C19FA19E0B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76" y="6368055"/>
            <a:ext cx="399969" cy="3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75401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556" y="1410745"/>
            <a:ext cx="7034784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Shape 122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524"/>
            <a:ext cx="9144000" cy="525475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228600" y="141962"/>
            <a:ext cx="859155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400" dirty="0">
                <a:solidFill>
                  <a:srgbClr val="88B63C"/>
                </a:solidFill>
                <a:latin typeface="Proxima Nova"/>
                <a:ea typeface="Calibri"/>
                <a:cs typeface="Calibri"/>
                <a:sym typeface="Calibri"/>
              </a:rPr>
              <a:t>REVIEW MONITORING: </a:t>
            </a:r>
            <a:r>
              <a:rPr lang="en-US" sz="2000" dirty="0">
                <a:solidFill>
                  <a:srgbClr val="88B63C"/>
                </a:solidFill>
                <a:latin typeface="Proxima Nova"/>
                <a:ea typeface="Calibri"/>
                <a:cs typeface="Calibri"/>
                <a:sym typeface="Calibri"/>
              </a:rPr>
              <a:t>Managing All Your Clients’ Reviews In One Location - Will Save Time &amp; Allow For Faster Reaction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34E01-4847-4601-A00A-F97F6D4B0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76" y="6368055"/>
            <a:ext cx="399969" cy="3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86214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Shape 190"/>
          <p:cNvGrpSpPr/>
          <p:nvPr/>
        </p:nvGrpSpPr>
        <p:grpSpPr>
          <a:xfrm>
            <a:off x="495299" y="766342"/>
            <a:ext cx="8036142" cy="2660437"/>
            <a:chOff x="495299" y="766343"/>
            <a:chExt cx="8036142" cy="1584268"/>
          </a:xfrm>
        </p:grpSpPr>
        <p:sp>
          <p:nvSpPr>
            <p:cNvPr id="191" name="Shape 191"/>
            <p:cNvSpPr txBox="1"/>
            <p:nvPr/>
          </p:nvSpPr>
          <p:spPr>
            <a:xfrm>
              <a:off x="495299" y="1290711"/>
              <a:ext cx="7962899" cy="1059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lt1"/>
                </a:buClr>
                <a:buSzPct val="25000"/>
                <a:buFont typeface="Proxima Nova"/>
                <a:buNone/>
              </a:pPr>
              <a:r>
                <a:rPr lang="en-US" sz="1800" b="0" i="0" u="none" strike="noStrike" cap="none" baseline="0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We amplify and</a:t>
              </a:r>
              <a:r>
                <a:rPr lang="en-US" sz="1800" b="0" i="0" u="none" strike="noStrike" cap="none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distribute positive reviews throughout the web. Getting more positive reviews in front of more people.</a:t>
              </a:r>
              <a:endParaRPr lang="en-US" sz="1800" b="0" i="0" u="none" strike="noStrike" cap="none" baseline="0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495299" y="766343"/>
              <a:ext cx="8036142" cy="77837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28571"/>
                </a:lnSpc>
                <a:buSzPct val="25000"/>
              </a:pPr>
              <a:r>
                <a:rPr lang="en-US" sz="2800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REVIEW MARKETING: </a:t>
              </a:r>
              <a:r>
                <a:rPr lang="en-US" sz="2400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Positive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</a:t>
              </a:r>
              <a:r>
                <a:rPr lang="en-US" sz="2400" b="0" i="0" u="none" strike="noStrike" cap="none" baseline="0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Review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Distribution</a:t>
              </a:r>
              <a:endParaRPr lang="en-US" sz="2400" b="0" i="0" u="none" strike="noStrike" cap="none" baseline="0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000" y="2712719"/>
            <a:ext cx="3809999" cy="26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9809C6-5315-4FC0-85BF-89DE93D83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76" y="6368055"/>
            <a:ext cx="399969" cy="3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78709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8196" y="1295400"/>
            <a:ext cx="50319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/>
          <p:nvPr/>
        </p:nvSpPr>
        <p:spPr>
          <a:xfrm>
            <a:off x="0" y="135595"/>
            <a:ext cx="9144000" cy="10669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400" dirty="0">
                <a:solidFill>
                  <a:srgbClr val="88B63C"/>
                </a:solidFill>
                <a:latin typeface="Proxima Nova"/>
                <a:ea typeface="Proxima Nova"/>
                <a:cs typeface="Proxima Nova"/>
                <a:sym typeface="Proxima Nova"/>
              </a:rPr>
              <a:t>We Post the Best Reviews On Facebook, Google+, &amp; Twitter </a:t>
            </a:r>
          </a:p>
          <a:p>
            <a:pPr lvl="0" algn="ctr">
              <a:buSzPct val="25000"/>
            </a:pPr>
            <a:r>
              <a:rPr lang="en-US" sz="2400" dirty="0">
                <a:solidFill>
                  <a:srgbClr val="88B63C"/>
                </a:solidFill>
                <a:latin typeface="Proxima Nova"/>
                <a:ea typeface="Proxima Nova"/>
                <a:cs typeface="Proxima Nova"/>
                <a:sym typeface="Proxima Nova"/>
              </a:rPr>
              <a:t>Will Increase Conversions &amp; Increase Social Conversations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1474926"/>
            <a:ext cx="2857499" cy="2683809"/>
          </a:xfrm>
          <a:prstGeom prst="rect">
            <a:avLst/>
          </a:prstGeom>
          <a:noFill/>
          <a:ln w="9525" cap="flat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7837" y="3532326"/>
            <a:ext cx="2480762" cy="2792272"/>
          </a:xfrm>
          <a:prstGeom prst="rect">
            <a:avLst/>
          </a:prstGeom>
          <a:noFill/>
          <a:ln w="9525" cap="flat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9" name="Shape 159"/>
          <p:cNvSpPr/>
          <p:nvPr/>
        </p:nvSpPr>
        <p:spPr>
          <a:xfrm>
            <a:off x="7620000" y="1647825"/>
            <a:ext cx="1268177" cy="126817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7758788" y="2098650"/>
            <a:ext cx="9905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Website</a:t>
            </a:r>
          </a:p>
        </p:txBody>
      </p:sp>
      <p:sp>
        <p:nvSpPr>
          <p:cNvPr id="161" name="Shape 161"/>
          <p:cNvSpPr/>
          <p:nvPr/>
        </p:nvSpPr>
        <p:spPr>
          <a:xfrm>
            <a:off x="394435" y="3930135"/>
            <a:ext cx="1268177" cy="126817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533222" y="4302614"/>
            <a:ext cx="99059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Facebook &amp; Google+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C85580-F123-4316-A416-3F61E4D62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76" y="6368055"/>
            <a:ext cx="399969" cy="39996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857</TotalTime>
  <Words>649</Words>
  <Application>Microsoft Office PowerPoint</Application>
  <PresentationFormat>On-screen Show (4:3)</PresentationFormat>
  <Paragraphs>63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Proxima Nova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DesAutels</dc:creator>
  <cp:lastModifiedBy>April McMahon</cp:lastModifiedBy>
  <cp:revision>83</cp:revision>
  <dcterms:modified xsi:type="dcterms:W3CDTF">2018-01-03T17:56:53Z</dcterms:modified>
</cp:coreProperties>
</file>